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5" r:id="rId10"/>
    <p:sldId id="266" r:id="rId11"/>
    <p:sldId id="267" r:id="rId12"/>
    <p:sldId id="268" r:id="rId13"/>
    <p:sldId id="269" r:id="rId14"/>
    <p:sldId id="289" r:id="rId15"/>
    <p:sldId id="291" r:id="rId16"/>
    <p:sldId id="270" r:id="rId17"/>
    <p:sldId id="271" r:id="rId18"/>
    <p:sldId id="292" r:id="rId19"/>
    <p:sldId id="275" r:id="rId20"/>
    <p:sldId id="274" r:id="rId21"/>
    <p:sldId id="293" r:id="rId22"/>
    <p:sldId id="276" r:id="rId23"/>
    <p:sldId id="273" r:id="rId24"/>
    <p:sldId id="272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94" r:id="rId38"/>
    <p:sldId id="295" r:id="rId39"/>
    <p:sldId id="296" r:id="rId40"/>
    <p:sldId id="298" r:id="rId41"/>
    <p:sldId id="297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94729" autoAdjust="0"/>
  </p:normalViewPr>
  <p:slideViewPr>
    <p:cSldViewPr snapToGrid="0" snapToObjects="1">
      <p:cViewPr varScale="1">
        <p:scale>
          <a:sx n="118" d="100"/>
          <a:sy n="118" d="100"/>
        </p:scale>
        <p:origin x="-136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2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16-07-05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B39-B140-43FE-96DB-472A2B59CE7C}" type="datetime1">
              <a:rPr lang="en-US" smtClean="0"/>
              <a:t>16-07-05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BB2-27C5-458B-ABCE-839C88CF47CE}" type="datetime1">
              <a:rPr lang="en-US" smtClean="0"/>
              <a:t>16-07-05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16-07-05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/>
              <a:t>16-07-05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F3C7-6809-4F39-BD67-A75817BDDE0A}" type="datetime1">
              <a:rPr lang="en-US" smtClean="0"/>
              <a:t>16-07-05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B24-CE78-465C-A726-91D0868FA48F}" type="datetime1">
              <a:rPr lang="en-US" smtClean="0"/>
              <a:t>16-07-05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ADF0-1749-4E8B-9691-B44A5F8C0895}" type="datetime1">
              <a:rPr lang="en-US" smtClean="0"/>
              <a:t>16-07-05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16-07-05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BB94-68E6-4675-A946-F1C5994EDBD7}" type="datetime1">
              <a:rPr lang="en-US" smtClean="0"/>
              <a:t>16-07-05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/>
              <a:t>16-07-05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0C4986D-6BE9-4264-908F-02DB36FD8D6C}" type="datetime1">
              <a:rPr lang="en-US" smtClean="0"/>
              <a:t>16-07-05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6.mov"/><Relationship Id="rId2" Type="http://schemas.openxmlformats.org/officeDocument/2006/relationships/video" Target="../media/media6.mov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1" Type="http://schemas.microsoft.com/office/2007/relationships/media" Target="../media/media8.mp4"/><Relationship Id="rId2" Type="http://schemas.openxmlformats.org/officeDocument/2006/relationships/video" Target="../media/media8.mp4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1" Type="http://schemas.microsoft.com/office/2007/relationships/media" Target="../media/media9.mp4"/><Relationship Id="rId2" Type="http://schemas.openxmlformats.org/officeDocument/2006/relationships/video" Target="../media/media9.mp4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1" Type="http://schemas.microsoft.com/office/2007/relationships/media" Target="../media/media10.mp4"/><Relationship Id="rId2" Type="http://schemas.openxmlformats.org/officeDocument/2006/relationships/video" Target="../media/media10.mp4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1" Type="http://schemas.microsoft.com/office/2007/relationships/media" Target="../media/media11.mp4"/><Relationship Id="rId2" Type="http://schemas.openxmlformats.org/officeDocument/2006/relationships/video" Target="../media/media11.mp4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1" Type="http://schemas.microsoft.com/office/2007/relationships/media" Target="../media/media12.mp4"/><Relationship Id="rId2" Type="http://schemas.openxmlformats.org/officeDocument/2006/relationships/video" Target="../media/media12.mp4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1" Type="http://schemas.microsoft.com/office/2007/relationships/media" Target="../media/media13.mp4"/><Relationship Id="rId2" Type="http://schemas.openxmlformats.org/officeDocument/2006/relationships/video" Target="../media/media13.mp4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1" Type="http://schemas.microsoft.com/office/2007/relationships/media" Target="../media/media14.mp4"/><Relationship Id="rId2" Type="http://schemas.openxmlformats.org/officeDocument/2006/relationships/video" Target="../media/media14.mp4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1" Type="http://schemas.microsoft.com/office/2007/relationships/media" Target="../media/media15.mp4"/><Relationship Id="rId2" Type="http://schemas.openxmlformats.org/officeDocument/2006/relationships/video" Target="../media/media15.mp4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1" Type="http://schemas.microsoft.com/office/2007/relationships/media" Target="../media/media16.mp4"/><Relationship Id="rId2" Type="http://schemas.openxmlformats.org/officeDocument/2006/relationships/video" Target="../media/media16.mp4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1" Type="http://schemas.microsoft.com/office/2007/relationships/media" Target="../media/media17.mp4"/><Relationship Id="rId2" Type="http://schemas.openxmlformats.org/officeDocument/2006/relationships/video" Target="../media/media17.mp4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1" Type="http://schemas.microsoft.com/office/2007/relationships/media" Target="../media/media18.mp4"/><Relationship Id="rId2" Type="http://schemas.openxmlformats.org/officeDocument/2006/relationships/video" Target="../media/media18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can Wile E Coyote teach 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(about physics)</a:t>
            </a:r>
            <a:endParaRPr lang="en-US" dirty="0"/>
          </a:p>
        </p:txBody>
      </p:sp>
      <p:pic>
        <p:nvPicPr>
          <p:cNvPr id="4" name="Picture 3" descr="COYOTE2 - BEEP BEEP (52)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394" y="487352"/>
            <a:ext cx="2465916" cy="187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49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Internal </a:t>
            </a:r>
            <a:r>
              <a:rPr lang="en-US" dirty="0" err="1" smtClean="0"/>
              <a:t>vs</a:t>
            </a:r>
            <a:r>
              <a:rPr lang="en-US" dirty="0" smtClean="0"/>
              <a:t> External Forces</a:t>
            </a:r>
            <a:endParaRPr lang="en-US" dirty="0"/>
          </a:p>
        </p:txBody>
      </p:sp>
      <p:pic>
        <p:nvPicPr>
          <p:cNvPr id="4" name="sail fan roller skates and first law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6338" y="1600200"/>
            <a:ext cx="6789737" cy="4525963"/>
          </a:xfrm>
        </p:spPr>
      </p:pic>
    </p:spTree>
    <p:extLst>
      <p:ext uri="{BB962C8B-B14F-4D97-AF65-F5344CB8AC3E}">
        <p14:creationId xmlns:p14="http://schemas.microsoft.com/office/powerpoint/2010/main" val="154061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Misconception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“We walk because of our feet push us forward”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Our feet do not apply an external force on us. </a:t>
            </a:r>
          </a:p>
          <a:p>
            <a:endParaRPr lang="en-US" dirty="0" smtClean="0"/>
          </a:p>
          <a:p>
            <a:r>
              <a:rPr lang="en-US" dirty="0" smtClean="0"/>
              <a:t>Students need to understand that ONLY external forces matter.</a:t>
            </a:r>
          </a:p>
          <a:p>
            <a:endParaRPr lang="en-US" dirty="0"/>
          </a:p>
          <a:p>
            <a:r>
              <a:rPr lang="en-US" dirty="0" smtClean="0"/>
              <a:t> It is the external force of the ground on our feet that push us forward.</a:t>
            </a:r>
          </a:p>
        </p:txBody>
      </p:sp>
    </p:spTree>
    <p:extLst>
      <p:ext uri="{BB962C8B-B14F-4D97-AF65-F5344CB8AC3E}">
        <p14:creationId xmlns:p14="http://schemas.microsoft.com/office/powerpoint/2010/main" val="2115612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utboard motor in a washing tub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88558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Internal </a:t>
            </a:r>
            <a:r>
              <a:rPr lang="en-US" dirty="0" err="1" smtClean="0"/>
              <a:t>vs</a:t>
            </a:r>
            <a:r>
              <a:rPr lang="en-US" dirty="0" smtClean="0"/>
              <a:t> External Forces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are the pairs of forces involved in this clip?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E68422"/>
                </a:solidFill>
              </a:rPr>
              <a:t>Propeller on water (back)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E68422"/>
                </a:solidFill>
              </a:rPr>
              <a:t>Water on propeller (forward)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E68422"/>
                </a:solidFill>
              </a:rPr>
              <a:t>Water on tub (back)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E68422"/>
                </a:solidFill>
              </a:rPr>
              <a:t>Tub on water(forward)</a:t>
            </a:r>
          </a:p>
          <a:p>
            <a:endParaRPr lang="en-US" dirty="0"/>
          </a:p>
          <a:p>
            <a:r>
              <a:rPr lang="en-US" dirty="0" smtClean="0"/>
              <a:t>Which are external to the motor tub cart?</a:t>
            </a:r>
          </a:p>
          <a:p>
            <a:r>
              <a:rPr lang="en-US" dirty="0" smtClean="0">
                <a:solidFill>
                  <a:srgbClr val="E68422"/>
                </a:solidFill>
              </a:rPr>
              <a:t>2 and 4</a:t>
            </a:r>
          </a:p>
          <a:p>
            <a:r>
              <a:rPr lang="en-US" dirty="0" smtClean="0"/>
              <a:t>Why shouldn’t this work?</a:t>
            </a:r>
          </a:p>
          <a:p>
            <a:r>
              <a:rPr lang="en-US" dirty="0" smtClean="0">
                <a:solidFill>
                  <a:srgbClr val="E68422"/>
                </a:solidFill>
              </a:rPr>
              <a:t>Opposite directions</a:t>
            </a:r>
            <a:endParaRPr lang="en-US" dirty="0">
              <a:solidFill>
                <a:srgbClr val="E684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741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wiley coyote impossibility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7650" y="1600200"/>
            <a:ext cx="6110288" cy="4525963"/>
          </a:xfrm>
        </p:spPr>
      </p:pic>
    </p:spTree>
    <p:extLst>
      <p:ext uri="{BB962C8B-B14F-4D97-AF65-F5344CB8AC3E}">
        <p14:creationId xmlns:p14="http://schemas.microsoft.com/office/powerpoint/2010/main" val="2159459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Internal </a:t>
            </a:r>
            <a:r>
              <a:rPr lang="en-US" dirty="0" err="1" smtClean="0"/>
              <a:t>vs</a:t>
            </a:r>
            <a:r>
              <a:rPr lang="en-US" dirty="0" smtClean="0"/>
              <a:t> External Forces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are the pairs of forces involved in this clip?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E68422"/>
                </a:solidFill>
              </a:rPr>
              <a:t>fan on air (forward)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E68422"/>
                </a:solidFill>
              </a:rPr>
              <a:t>Air on fan(back)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E68422"/>
                </a:solidFill>
              </a:rPr>
              <a:t>Air on sail (forward)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E68422"/>
                </a:solidFill>
              </a:rPr>
              <a:t>Sail on air(back)</a:t>
            </a:r>
          </a:p>
          <a:p>
            <a:endParaRPr lang="en-US" dirty="0"/>
          </a:p>
          <a:p>
            <a:r>
              <a:rPr lang="en-US" dirty="0" smtClean="0"/>
              <a:t>Which are external to the skateboard sail cart?</a:t>
            </a:r>
          </a:p>
          <a:p>
            <a:r>
              <a:rPr lang="en-US" dirty="0" smtClean="0">
                <a:solidFill>
                  <a:srgbClr val="E68422"/>
                </a:solidFill>
              </a:rPr>
              <a:t>2 and 4</a:t>
            </a:r>
          </a:p>
          <a:p>
            <a:r>
              <a:rPr lang="en-US" dirty="0" smtClean="0"/>
              <a:t>Why shouldn’t this work?</a:t>
            </a:r>
          </a:p>
          <a:p>
            <a:r>
              <a:rPr lang="en-US" dirty="0" smtClean="0">
                <a:solidFill>
                  <a:srgbClr val="E68422"/>
                </a:solidFill>
              </a:rPr>
              <a:t>Opposite directions</a:t>
            </a:r>
            <a:endParaRPr lang="en-US" dirty="0">
              <a:solidFill>
                <a:srgbClr val="E684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186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420"/>
            <a:ext cx="8229600" cy="1600200"/>
          </a:xfrm>
        </p:spPr>
        <p:txBody>
          <a:bodyPr/>
          <a:lstStyle/>
          <a:p>
            <a:r>
              <a:rPr lang="en-US" dirty="0" smtClean="0"/>
              <a:t>How to Sail</a:t>
            </a:r>
            <a:endParaRPr lang="en-US" dirty="0"/>
          </a:p>
        </p:txBody>
      </p:sp>
      <p:pic>
        <p:nvPicPr>
          <p:cNvPr id="4" name="how to sail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216120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of Sailing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Explain the motion of Wile E using either</a:t>
            </a:r>
          </a:p>
          <a:p>
            <a:endParaRPr lang="en-US" dirty="0"/>
          </a:p>
          <a:p>
            <a:r>
              <a:rPr lang="en-US" dirty="0" smtClean="0"/>
              <a:t>1. Forces</a:t>
            </a:r>
          </a:p>
          <a:p>
            <a:r>
              <a:rPr lang="en-US" dirty="0" smtClean="0"/>
              <a:t>2. Pressure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162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 (Engineering)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Wile E likes to plan </a:t>
            </a:r>
            <a:endParaRPr lang="en-US" dirty="0"/>
          </a:p>
        </p:txBody>
      </p:sp>
      <p:pic>
        <p:nvPicPr>
          <p:cNvPr id="4" name="Picture 3" descr="Screen Shot 2016-06-30 at 2.15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312" y="2120782"/>
            <a:ext cx="5678588" cy="427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60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wrong with this picture?</a:t>
            </a:r>
            <a:endParaRPr lang="en-US" dirty="0"/>
          </a:p>
        </p:txBody>
      </p:sp>
      <p:pic>
        <p:nvPicPr>
          <p:cNvPr id="4" name="Content Placeholder 3" descr="Screen Shot 2016-06-30 at 11.17.57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" b="9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439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Wile E Coyote?</a:t>
            </a:r>
            <a:endParaRPr lang="en-US" dirty="0"/>
          </a:p>
        </p:txBody>
      </p:sp>
      <p:pic>
        <p:nvPicPr>
          <p:cNvPr id="6" name="Content Placeholder 5" descr="carnivorous-vulgari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4" r="-18904"/>
          <a:stretch>
            <a:fillRect/>
          </a:stretch>
        </p:blipFill>
        <p:spPr>
          <a:xfrm>
            <a:off x="1239812" y="2156163"/>
            <a:ext cx="6654770" cy="3659867"/>
          </a:xfrm>
        </p:spPr>
      </p:pic>
    </p:spTree>
    <p:extLst>
      <p:ext uri="{BB962C8B-B14F-4D97-AF65-F5344CB8AC3E}">
        <p14:creationId xmlns:p14="http://schemas.microsoft.com/office/powerpoint/2010/main" val="402049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Helium Bomb</a:t>
            </a:r>
            <a:endParaRPr lang="en-US" dirty="0"/>
          </a:p>
        </p:txBody>
      </p:sp>
      <p:pic>
        <p:nvPicPr>
          <p:cNvPr id="4" name="helium filled coyot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4111114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Misconception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misconception does the image demonstrate?</a:t>
            </a:r>
          </a:p>
          <a:p>
            <a:r>
              <a:rPr lang="en-US" dirty="0" smtClean="0">
                <a:solidFill>
                  <a:srgbClr val="E68422"/>
                </a:solidFill>
              </a:rPr>
              <a:t>The coyote speeds up because his mass has decreased</a:t>
            </a:r>
            <a:endParaRPr lang="en-US" dirty="0">
              <a:solidFill>
                <a:srgbClr val="E684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247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imple and not so simple machines</a:t>
            </a:r>
            <a:endParaRPr lang="en-US" dirty="0"/>
          </a:p>
        </p:txBody>
      </p:sp>
      <p:pic>
        <p:nvPicPr>
          <p:cNvPr id="4" name="simple machines and pulley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320837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Rube Goldberg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b="1" dirty="0"/>
              <a:t>Rube Goldberg machine</a:t>
            </a:r>
            <a:r>
              <a:rPr lang="en-US" dirty="0"/>
              <a:t> is a contraption, invention, device, or apparatus that is deliberately over-engineered to perform a simple task in a complicated fashion, generally including a chain reaction. The expression is named after American cartoonist and inventor </a:t>
            </a:r>
            <a:r>
              <a:rPr lang="en-US" b="1" dirty="0"/>
              <a:t>Rube Goldberg</a:t>
            </a:r>
            <a:r>
              <a:rPr lang="en-US" dirty="0"/>
              <a:t> (1883–1970</a:t>
            </a:r>
            <a:r>
              <a:rPr lang="en-US" dirty="0" smtClean="0"/>
              <a:t>)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wikipedia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953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Rube Goldberg</a:t>
            </a:r>
            <a:endParaRPr lang="en-US" dirty="0"/>
          </a:p>
        </p:txBody>
      </p:sp>
      <p:pic>
        <p:nvPicPr>
          <p:cNvPr id="4" name="rube goldber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362375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Fire Hose Ride</a:t>
            </a:r>
            <a:endParaRPr lang="en-US" dirty="0"/>
          </a:p>
        </p:txBody>
      </p:sp>
      <p:pic>
        <p:nvPicPr>
          <p:cNvPr id="4" name="fire hose rid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93567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53650" cy="4525963"/>
          </a:xfrm>
        </p:spPr>
        <p:txBody>
          <a:bodyPr/>
          <a:lstStyle/>
          <a:p>
            <a:r>
              <a:rPr lang="en-US" dirty="0" smtClean="0"/>
              <a:t>Which of the following statements is true about the water leaving the hose?</a:t>
            </a:r>
          </a:p>
          <a:p>
            <a:endParaRPr lang="en-US" dirty="0"/>
          </a:p>
          <a:p>
            <a:r>
              <a:rPr lang="en-US" dirty="0" smtClean="0"/>
              <a:t>A) the pressure increases and the speed decreases</a:t>
            </a:r>
          </a:p>
          <a:p>
            <a:r>
              <a:rPr lang="en-US" dirty="0" smtClean="0"/>
              <a:t>B) </a:t>
            </a:r>
            <a:r>
              <a:rPr lang="en-US" dirty="0"/>
              <a:t>the pressure increases and the speed </a:t>
            </a:r>
            <a:r>
              <a:rPr lang="en-US" dirty="0" smtClean="0"/>
              <a:t>increases</a:t>
            </a:r>
          </a:p>
          <a:p>
            <a:r>
              <a:rPr lang="en-US" dirty="0" smtClean="0"/>
              <a:t>C) </a:t>
            </a:r>
            <a:r>
              <a:rPr lang="en-US" dirty="0"/>
              <a:t>the pressure </a:t>
            </a:r>
            <a:r>
              <a:rPr lang="en-US" dirty="0" smtClean="0"/>
              <a:t>decreases </a:t>
            </a:r>
            <a:r>
              <a:rPr lang="en-US" dirty="0"/>
              <a:t>and the speed </a:t>
            </a:r>
            <a:r>
              <a:rPr lang="en-US" dirty="0" smtClean="0"/>
              <a:t>decreases</a:t>
            </a:r>
          </a:p>
          <a:p>
            <a:r>
              <a:rPr lang="en-US" dirty="0" smtClean="0"/>
              <a:t>D) </a:t>
            </a:r>
            <a:r>
              <a:rPr lang="en-US" dirty="0"/>
              <a:t>the pressure </a:t>
            </a:r>
            <a:r>
              <a:rPr lang="en-US" dirty="0" smtClean="0"/>
              <a:t>decreases </a:t>
            </a:r>
            <a:r>
              <a:rPr lang="en-US" dirty="0"/>
              <a:t>and the speed </a:t>
            </a:r>
            <a:r>
              <a:rPr lang="en-US" dirty="0" smtClean="0"/>
              <a:t>increases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633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Which of the following explain the origin of the force on the hose?</a:t>
            </a:r>
          </a:p>
          <a:p>
            <a:r>
              <a:rPr lang="en-US" dirty="0" smtClean="0"/>
              <a:t>A)Newton’s 2</a:t>
            </a:r>
            <a:r>
              <a:rPr lang="en-US" baseline="30000" dirty="0" smtClean="0"/>
              <a:t>nd</a:t>
            </a:r>
            <a:r>
              <a:rPr lang="en-US" dirty="0" smtClean="0"/>
              <a:t> law</a:t>
            </a:r>
          </a:p>
          <a:p>
            <a:r>
              <a:rPr lang="en-US" dirty="0"/>
              <a:t>B</a:t>
            </a:r>
            <a:r>
              <a:rPr lang="en-US" dirty="0" smtClean="0"/>
              <a:t>)Newton’s 3</a:t>
            </a:r>
            <a:r>
              <a:rPr lang="en-US" baseline="30000" dirty="0" smtClean="0"/>
              <a:t>rd</a:t>
            </a:r>
            <a:r>
              <a:rPr lang="en-US" dirty="0" smtClean="0"/>
              <a:t> law</a:t>
            </a:r>
          </a:p>
          <a:p>
            <a:r>
              <a:rPr lang="en-US" dirty="0"/>
              <a:t>C</a:t>
            </a:r>
            <a:r>
              <a:rPr lang="en-US" dirty="0" smtClean="0"/>
              <a:t>)</a:t>
            </a:r>
            <a:r>
              <a:rPr lang="en-US" dirty="0" err="1" smtClean="0"/>
              <a:t>Bernouilli’s</a:t>
            </a:r>
            <a:r>
              <a:rPr lang="en-US" dirty="0" smtClean="0"/>
              <a:t> principle</a:t>
            </a:r>
          </a:p>
          <a:p>
            <a:r>
              <a:rPr lang="en-US" dirty="0" smtClean="0"/>
              <a:t>D)All of the above</a:t>
            </a:r>
          </a:p>
          <a:p>
            <a:r>
              <a:rPr lang="en-US" dirty="0" smtClean="0"/>
              <a:t>E)Two of the above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572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Conservation of Momentum</a:t>
            </a:r>
            <a:endParaRPr lang="en-US" dirty="0"/>
          </a:p>
        </p:txBody>
      </p:sp>
      <p:pic>
        <p:nvPicPr>
          <p:cNvPr id="4" name="cons of momentum canno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944383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the momentum of the ball , cannon and car before the cannon is fired?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Zero</a:t>
            </a:r>
          </a:p>
          <a:p>
            <a:r>
              <a:rPr lang="en-US" dirty="0" smtClean="0"/>
              <a:t>What is the </a:t>
            </a:r>
            <a:r>
              <a:rPr lang="en-US" dirty="0"/>
              <a:t>momentum of the ball , cannon and car </a:t>
            </a:r>
            <a:r>
              <a:rPr lang="en-US" dirty="0" smtClean="0"/>
              <a:t>after </a:t>
            </a:r>
            <a:r>
              <a:rPr lang="en-US" dirty="0"/>
              <a:t>the cannon is </a:t>
            </a:r>
            <a:r>
              <a:rPr lang="en-US" dirty="0" smtClean="0"/>
              <a:t>fired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Zero</a:t>
            </a:r>
          </a:p>
          <a:p>
            <a:r>
              <a:rPr lang="en-US" dirty="0" smtClean="0"/>
              <a:t>Is the momentum of the </a:t>
            </a:r>
            <a:r>
              <a:rPr lang="en-US" dirty="0" smtClean="0"/>
              <a:t>ball, </a:t>
            </a:r>
            <a:r>
              <a:rPr lang="en-US" dirty="0" smtClean="0"/>
              <a:t>cannon and car zero after the ball changes direction?</a:t>
            </a:r>
          </a:p>
          <a:p>
            <a:r>
              <a:rPr lang="en-US" dirty="0" smtClean="0">
                <a:solidFill>
                  <a:srgbClr val="E68422"/>
                </a:solidFill>
              </a:rPr>
              <a:t>No</a:t>
            </a:r>
          </a:p>
          <a:p>
            <a:r>
              <a:rPr lang="en-US" dirty="0" smtClean="0"/>
              <a:t>Explain why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122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33239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lvl="0"/>
            <a:r>
              <a:rPr lang="en-US" dirty="0" smtClean="0"/>
              <a:t>“</a:t>
            </a:r>
            <a:r>
              <a:rPr lang="en-US" b="1" dirty="0"/>
              <a:t>Wile E. Coyote</a:t>
            </a:r>
            <a:r>
              <a:rPr lang="en-US" dirty="0"/>
              <a:t> (also known simply as "The Coyote") and </a:t>
            </a:r>
            <a:r>
              <a:rPr lang="en-US" b="1" dirty="0"/>
              <a:t>The Road Runner</a:t>
            </a:r>
            <a:r>
              <a:rPr lang="en-US" dirty="0"/>
              <a:t> are a duo </a:t>
            </a:r>
            <a:r>
              <a:rPr lang="en-US" dirty="0" smtClean="0"/>
              <a:t>of characters </a:t>
            </a:r>
            <a:r>
              <a:rPr lang="en-US" dirty="0"/>
              <a:t>from the </a:t>
            </a:r>
            <a:r>
              <a:rPr lang="en-US" i="1" dirty="0"/>
              <a:t>Looney Tunes and Merrie Melodies series of cartoons. In the cartoons, Coyote repeatedly attempts to catch and subsequently eat the Road Runner, a fast-running ground bird, but is never successful. </a:t>
            </a:r>
            <a:r>
              <a:rPr lang="en-US" i="1" dirty="0" smtClean="0"/>
              <a:t>(</a:t>
            </a:r>
            <a:r>
              <a:rPr lang="en-US" i="1" dirty="0" err="1" smtClean="0"/>
              <a:t>wikipedia</a:t>
            </a:r>
            <a:r>
              <a:rPr lang="en-US" i="1" dirty="0" smtClean="0"/>
              <a:t>)</a:t>
            </a:r>
          </a:p>
          <a:p>
            <a:pPr lvl="0"/>
            <a:endParaRPr lang="en-US" i="1" dirty="0"/>
          </a:p>
          <a:p>
            <a:pPr lvl="0"/>
            <a:r>
              <a:rPr lang="en-US" dirty="0" smtClean="0"/>
              <a:t>U</a:t>
            </a:r>
            <a:r>
              <a:rPr lang="en-CA" dirty="0" err="1" smtClean="0"/>
              <a:t>nlike</a:t>
            </a:r>
            <a:r>
              <a:rPr lang="en-CA" dirty="0" smtClean="0"/>
              <a:t> real coyotes, Wile E Coyote makes complex plans and uses various contraptions and performs feats of engineering none of which help him in the slightest </a:t>
            </a:r>
          </a:p>
          <a:p>
            <a:pPr lvl="0"/>
            <a:endParaRPr lang="en-CA" dirty="0"/>
          </a:p>
        </p:txBody>
      </p:sp>
      <p:pic>
        <p:nvPicPr>
          <p:cNvPr id="4" name="Picture 3" descr="Screen Shot 2016-06-27 at 10.27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769" y="265827"/>
            <a:ext cx="2130031" cy="1497678"/>
          </a:xfrm>
          <a:prstGeom prst="rect">
            <a:avLst/>
          </a:prstGeom>
        </p:spPr>
      </p:pic>
      <p:pic>
        <p:nvPicPr>
          <p:cNvPr id="5" name="Picture 4" descr="Screen Shot 2016-06-27 at 10.29.5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9" y="160717"/>
            <a:ext cx="1890080" cy="16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71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/>
              <a:t>C</a:t>
            </a:r>
            <a:r>
              <a:rPr lang="en-US" dirty="0" smtClean="0"/>
              <a:t>annon Again</a:t>
            </a:r>
            <a:endParaRPr lang="en-US" dirty="0"/>
          </a:p>
        </p:txBody>
      </p:sp>
      <p:pic>
        <p:nvPicPr>
          <p:cNvPr id="4" name="cons of momentun cannon part 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833154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What’s right about this video?</a:t>
            </a:r>
          </a:p>
          <a:p>
            <a:r>
              <a:rPr lang="en-US" dirty="0" smtClean="0"/>
              <a:t>What’s wrong about the video?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117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Newton’s First</a:t>
            </a:r>
            <a:endParaRPr lang="en-US" dirty="0"/>
          </a:p>
        </p:txBody>
      </p:sp>
      <p:pic>
        <p:nvPicPr>
          <p:cNvPr id="4" name="newton's first toy plan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108044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List two ways that the cartoon demonstrates Newton’s first law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554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Transformations</a:t>
            </a:r>
            <a:endParaRPr lang="en-US" dirty="0"/>
          </a:p>
        </p:txBody>
      </p:sp>
      <p:pic>
        <p:nvPicPr>
          <p:cNvPr id="4" name="elastic potential to kinetic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628499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servation of energy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280568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Write an energy transformation equation for the grenade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150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uck elastic energy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696656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Write an energy transformation equation for the truck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2937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last one!</a:t>
            </a:r>
            <a:endParaRPr lang="en-US" dirty="0"/>
          </a:p>
        </p:txBody>
      </p:sp>
      <p:pic>
        <p:nvPicPr>
          <p:cNvPr id="4" name="projectile car parachut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785418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Wile E  Coyote And Road Runner E2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954002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Discuss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7476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Al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" b="60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9256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we learn from Wile E Coyote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Sometimes the physics he demonstrates is completely correct</a:t>
            </a:r>
          </a:p>
          <a:p>
            <a:r>
              <a:rPr lang="en-US" dirty="0" smtClean="0"/>
              <a:t>Sometimes the physics gets to the heart of our students misconceptions</a:t>
            </a:r>
          </a:p>
          <a:p>
            <a:r>
              <a:rPr lang="en-US" dirty="0" smtClean="0"/>
              <a:t>Sometimes the physics is so frighteningly wrong that it becomes instructive</a:t>
            </a:r>
          </a:p>
          <a:p>
            <a:r>
              <a:rPr lang="en-US" dirty="0" smtClean="0"/>
              <a:t>Sometimes its all of the above!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804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Concept: Newton’s Third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Frighteningly wrong</a:t>
            </a:r>
          </a:p>
          <a:p>
            <a:endParaRPr lang="en-US" dirty="0"/>
          </a:p>
        </p:txBody>
      </p:sp>
      <p:pic>
        <p:nvPicPr>
          <p:cNvPr id="4" name="boxing glove and spr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2336305"/>
            <a:ext cx="7590198" cy="417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86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was correct about the video?</a:t>
            </a:r>
          </a:p>
          <a:p>
            <a:r>
              <a:rPr lang="en-US" dirty="0" smtClean="0"/>
              <a:t>What was incorrect?</a:t>
            </a:r>
          </a:p>
          <a:p>
            <a:r>
              <a:rPr lang="en-US" dirty="0" smtClean="0"/>
              <a:t>How could this be useful?</a:t>
            </a:r>
          </a:p>
          <a:p>
            <a:r>
              <a:rPr lang="en-US" dirty="0" smtClean="0"/>
              <a:t>What other topic could it be used for?</a:t>
            </a:r>
            <a:endParaRPr lang="en-US" dirty="0"/>
          </a:p>
        </p:txBody>
      </p:sp>
      <p:pic>
        <p:nvPicPr>
          <p:cNvPr id="4" name="Picture 3" descr="Wile_20E._20Coyo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143" y="3415278"/>
            <a:ext cx="2295147" cy="229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81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pring and rock goes wrong way agai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4253718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was correct about the video?</a:t>
            </a:r>
          </a:p>
          <a:p>
            <a:r>
              <a:rPr lang="en-US" dirty="0" smtClean="0"/>
              <a:t>What was incorrect?</a:t>
            </a:r>
          </a:p>
          <a:p>
            <a:r>
              <a:rPr lang="en-US" dirty="0" smtClean="0"/>
              <a:t>How could this be useful?</a:t>
            </a:r>
          </a:p>
          <a:p>
            <a:r>
              <a:rPr lang="en-US" dirty="0" smtClean="0"/>
              <a:t>What other topic could it be used for?</a:t>
            </a:r>
            <a:endParaRPr lang="en-US" dirty="0"/>
          </a:p>
        </p:txBody>
      </p:sp>
      <p:pic>
        <p:nvPicPr>
          <p:cNvPr id="4" name="Picture 3" descr="Wile_20E._20Coyo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143" y="3415278"/>
            <a:ext cx="2295147" cy="229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67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4601</TotalTime>
  <Words>703</Words>
  <Application>Microsoft Macintosh PowerPoint</Application>
  <PresentationFormat>On-screen Show (4:3)</PresentationFormat>
  <Paragraphs>105</Paragraphs>
  <Slides>41</Slides>
  <Notes>0</Notes>
  <HiddenSlides>0</HiddenSlides>
  <MMClips>18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Executive</vt:lpstr>
      <vt:lpstr>What can Wile E Coyote teach me</vt:lpstr>
      <vt:lpstr>Who is Wile E Coyote?</vt:lpstr>
      <vt:lpstr>PowerPoint Presentation</vt:lpstr>
      <vt:lpstr>PowerPoint Presentation</vt:lpstr>
      <vt:lpstr>How can we learn from Wile E Coyote</vt:lpstr>
      <vt:lpstr>Concept: Newton’s Third</vt:lpstr>
      <vt:lpstr>PowerPoint Presentation</vt:lpstr>
      <vt:lpstr>PowerPoint Presentation</vt:lpstr>
      <vt:lpstr>PowerPoint Presentation</vt:lpstr>
      <vt:lpstr>Internal vs External Forces</vt:lpstr>
      <vt:lpstr>Misconception</vt:lpstr>
      <vt:lpstr>PowerPoint Presentation</vt:lpstr>
      <vt:lpstr>Internal vs External Forces</vt:lpstr>
      <vt:lpstr>PowerPoint Presentation</vt:lpstr>
      <vt:lpstr>Internal vs External Forces</vt:lpstr>
      <vt:lpstr>How to Sail</vt:lpstr>
      <vt:lpstr>Physics of Sailing</vt:lpstr>
      <vt:lpstr>Planning (Engineering)</vt:lpstr>
      <vt:lpstr>What’s wrong with this picture?</vt:lpstr>
      <vt:lpstr>Helium Bomb</vt:lpstr>
      <vt:lpstr>Misconception</vt:lpstr>
      <vt:lpstr>simple and not so simple machines</vt:lpstr>
      <vt:lpstr>Rube Goldberg</vt:lpstr>
      <vt:lpstr>Rube Goldberg</vt:lpstr>
      <vt:lpstr>Fire Hose Ride</vt:lpstr>
      <vt:lpstr>PowerPoint Presentation</vt:lpstr>
      <vt:lpstr>PowerPoint Presentation</vt:lpstr>
      <vt:lpstr>Conservation of Momentum</vt:lpstr>
      <vt:lpstr>PowerPoint Presentation</vt:lpstr>
      <vt:lpstr>A Cannon Again</vt:lpstr>
      <vt:lpstr>PowerPoint Presentation</vt:lpstr>
      <vt:lpstr>Newton’s First</vt:lpstr>
      <vt:lpstr>PowerPoint Presentation</vt:lpstr>
      <vt:lpstr>Energy Transformations</vt:lpstr>
      <vt:lpstr>PowerPoint Presentation</vt:lpstr>
      <vt:lpstr>PowerPoint Presentation</vt:lpstr>
      <vt:lpstr>PowerPoint Presentation</vt:lpstr>
      <vt:lpstr>PowerPoint Presentation</vt:lpstr>
      <vt:lpstr>One last one!</vt:lpstr>
      <vt:lpstr>Discuss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can Wile E Coyote teach me</dc:title>
  <dc:creator>james</dc:creator>
  <cp:lastModifiedBy>james</cp:lastModifiedBy>
  <cp:revision>24</cp:revision>
  <dcterms:created xsi:type="dcterms:W3CDTF">2016-06-27T14:07:07Z</dcterms:created>
  <dcterms:modified xsi:type="dcterms:W3CDTF">2016-07-05T15:15:10Z</dcterms:modified>
</cp:coreProperties>
</file>